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859" r:id="rId2"/>
    <p:sldId id="913" r:id="rId3"/>
    <p:sldId id="914" r:id="rId4"/>
    <p:sldId id="915" r:id="rId5"/>
    <p:sldId id="916" r:id="rId6"/>
    <p:sldId id="917" r:id="rId7"/>
    <p:sldId id="918" r:id="rId8"/>
    <p:sldId id="919" r:id="rId9"/>
    <p:sldId id="920" r:id="rId10"/>
    <p:sldId id="921" r:id="rId11"/>
    <p:sldId id="922" r:id="rId12"/>
    <p:sldId id="907" r:id="rId13"/>
    <p:sldId id="908" r:id="rId14"/>
    <p:sldId id="923" r:id="rId15"/>
    <p:sldId id="924" r:id="rId16"/>
    <p:sldId id="925" r:id="rId17"/>
    <p:sldId id="927" r:id="rId18"/>
    <p:sldId id="928" r:id="rId19"/>
    <p:sldId id="926"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556792"/>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第三</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单元  中国</a:t>
            </a:r>
            <a:r>
              <a:rPr lang="zh-CN" altLang="en-US" sz="6000" dirty="0">
                <a:solidFill>
                  <a:srgbClr val="70AD47">
                    <a:lumMod val="75000"/>
                  </a:srgbClr>
                </a:solidFill>
                <a:ea typeface="楷体" panose="02010609060101010101" pitchFamily="49" charset="-122"/>
                <a:cs typeface="Times New Roman" panose="02020603050405020304" pitchFamily="18" charset="0"/>
              </a:rPr>
              <a:t>特色社会主义道路</a:t>
            </a:r>
          </a:p>
        </p:txBody>
      </p:sp>
      <p:sp>
        <p:nvSpPr>
          <p:cNvPr id="6" name="文本框 5"/>
          <p:cNvSpPr txBox="1"/>
          <p:nvPr/>
        </p:nvSpPr>
        <p:spPr>
          <a:xfrm>
            <a:off x="0" y="3328196"/>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第</a:t>
            </a:r>
            <a:r>
              <a:rPr lang="en-US" altLang="zh-CN" sz="5000" dirty="0">
                <a:solidFill>
                  <a:prstClr val="black"/>
                </a:solidFill>
                <a:cs typeface="Times New Roman" panose="02020603050405020304" pitchFamily="18" charset="0"/>
              </a:rPr>
              <a:t>8</a:t>
            </a:r>
            <a:r>
              <a:rPr lang="zh-CN" altLang="en-US" sz="5000" dirty="0">
                <a:solidFill>
                  <a:prstClr val="black"/>
                </a:solidFill>
                <a:cs typeface="Times New Roman" panose="02020603050405020304" pitchFamily="18" charset="0"/>
              </a:rPr>
              <a:t>课　经济体制改革</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图反映了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年我国工业总产值中各类经济成分比重的变化。这一变化说明我国</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国有企业竞争力不断下降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产业结构不断调整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乡镇企业异军突起</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经济体制改革不断深化</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sx20.jpg" descr="id:2147491138;FounderCES"/>
          <p:cNvPicPr/>
          <p:nvPr/>
        </p:nvPicPr>
        <p:blipFill>
          <a:blip r:embed="rId2"/>
          <a:stretch>
            <a:fillRect/>
          </a:stretch>
        </p:blipFill>
        <p:spPr>
          <a:xfrm>
            <a:off x="4439022" y="1916832"/>
            <a:ext cx="6778625" cy="2602865"/>
          </a:xfrm>
          <a:prstGeom prst="rect">
            <a:avLst/>
          </a:prstGeom>
        </p:spPr>
      </p:pic>
      <p:pic>
        <p:nvPicPr>
          <p:cNvPr id="4" name="图片 3"/>
          <p:cNvPicPr>
            <a:picLocks noChangeAspect="1"/>
          </p:cNvPicPr>
          <p:nvPr/>
        </p:nvPicPr>
        <p:blipFill>
          <a:blip r:embed="rId3"/>
          <a:stretch>
            <a:fillRect/>
          </a:stretch>
        </p:blipFill>
        <p:spPr>
          <a:xfrm>
            <a:off x="856206" y="863088"/>
            <a:ext cx="2280494" cy="476748"/>
          </a:xfrm>
          <a:prstGeom prst="rect">
            <a:avLst/>
          </a:prstGeom>
        </p:spPr>
      </p:pic>
      <p:sp>
        <p:nvSpPr>
          <p:cNvPr id="6" name="矩形 5"/>
          <p:cNvSpPr/>
          <p:nvPr/>
        </p:nvSpPr>
        <p:spPr>
          <a:xfrm>
            <a:off x="3917382" y="1428791"/>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41764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年，农村改革使城乡农贸市场得到恢复和繁荣，出现了农民长途贩运、异地经商，还出现了各种专业市场，如浙江温州、台州、义乌等地的小商品市场。这说明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城市经济体制改革成效显著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对外开放首先从浙江省开始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国内改革释放社会经济活力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市场经济体制改革目标确立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98662" y="1988840"/>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157470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719194"/>
          </a:xfrm>
        </p:spPr>
        <p:txBody>
          <a:bodyPr/>
          <a:lstStyle/>
          <a:p>
            <a:pPr hangingPunct="0">
              <a:lnSpc>
                <a:spcPct val="140000"/>
              </a:lnSpc>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集体农业活动的组织方面正在发生一场意义更为深刻的变化。在中国</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特别是在安徽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中国领导层开始了叫作</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生产责任制</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的某些尝试。到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甚至这些集体农业的痕迹也大量从农村消灭了</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因为几乎全部农业生产都是以家庭为基础的。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40000"/>
              </a:lnSpc>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摘编自《剑桥中华人民共和国史》</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中华人民共和国成立</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年来所发生的深刻变化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已经初步显示出社会主义制度的优越性。但是必须指出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这种优越性还没有得到应有的发挥。其所以如此</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一个重要的原因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就是在经济体制上形成了一种同社会生产力发展要求不相适应的僵化的模式。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40000"/>
              </a:lnSpc>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《中共中央关于经济体制改革的决定》</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573184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根据材料一并结合所学知识，指出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生产责任制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的某些尝试</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是什么。该尝试是在中国共产党的哪次会议后出现的？这种尝试有何意义</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52150" y="182107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家庭联产承包责任制。中共十一届三中全会。激发了农民的劳动热情，带来农村生产力的大解放，农业生产和农民收入均有很大提高。</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622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根据材料二并结合所学知识，指出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僵化的模式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的弊端。为解决这些弊端，我国进行的经济体制改革的中心环节是什么？中共十四大提出我国经济体制改革的目标是什么？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综合以上探究，概括指出我国经济体制改革进程具有的特点</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42088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政企职责不分，企业缺乏自主权，分配中平均主义严重，压抑了企业和广大职工群众的积极性、主动性、创造性，使社会主义经济在很大程度上失去了活力。增强企业活力。建立社会主义市场经济体制。</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455289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从农村到城市；从试点到推广；从经济体制改革到全面深化改革。</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07791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762938"/>
            <a:ext cx="11485848" cy="3970318"/>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改革创新是一个民族不断发展的动力，是国家社会进步的重要表现。阅读下列材料，回答问题。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包干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年</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小岗村前村委会主任接受采访时描述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大包干</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全村人铆足了劲干活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每天天不亮就出去了。</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数据显示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小岗村全队粮食总产</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万斤</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年粮食产量总和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人均收入达</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《中国农民的伟大创造》</a:t>
            </a:r>
            <a:endParaRPr lang="en-US"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60853" y="836712"/>
            <a:ext cx="6390901" cy="864016"/>
          </a:xfrm>
          <a:prstGeom prst="rect">
            <a:avLst/>
          </a:prstGeom>
        </p:spPr>
      </p:pic>
    </p:spTree>
    <p:extLst>
      <p:ext uri="{BB962C8B-B14F-4D97-AF65-F5344CB8AC3E}">
        <p14:creationId xmlns:p14="http://schemas.microsoft.com/office/powerpoint/2010/main" val="16827904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根据材料一并结合所学知识，指出小岗村首创的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大包干</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发展为我国农村改革的哪一制度。以小岗村的变化为例，分析这一制度实施的作用</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18448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家庭联产承包责任制。家庭联产承包责任制的实行，使农民有了生产自主权，生产积极性大大提高；激发了农民的劳动热情，带来农村生产力的大解放，农业生产和农民收入均有很大提高。</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67703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活力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1984</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年</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在计划经济体制下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国家对企业统得过多过死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忽视商品生产、价值规律和市场的作用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分配中平均主义严重</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企业吃国家</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大锅饭</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、职工吃企业</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大锅饭</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的局面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严重压抑了企业和广大职工群众的积极性、生动性、创造性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使社会主义经济在很大程度上失去了活力。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根据材料二，指出在计划经济体制下制约国有企业发展的因素。结合所学知识，回答我国国有企业改革的中心环节是什么</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45441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政府干预，导致企业活力不够，效率不高，缺乏竞争力。增强企业活力。</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56923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市场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1992</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年</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我国的经济体制改革在经历了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年代初以农村改革为重点的第一阶段</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年代中后期以城市为重点、城乡联动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全面改革以来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以中国共产党十四大为标志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改革进入了新阶段。</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摘编自宁可主编《中国经济发展史》</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根据材料三并结合所学知识，概括我国经济体制改革的主要特点，指出中共十四大确立的改革目标</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455308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首先在农村推行，之后在城市全面展开；先试点后推广；逐渐突破计划经济体制；探索建立社会主义市场经济体制。建立社会主义市场经济体制。</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63518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综上所述并结合所学知识，谈谈你对改革创新的认识</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13215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只有不断改革创新才能促进国家的发展和社会进步；改革必须与国情相结合，制定适合本国国情的经济发展战略；改革要勇于创新，大胆实践；改革要坚持正确的方向；等等。</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99317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5078313"/>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家庭联产承包责任制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根据下表，分析我国农村经济出现变化的原因是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土地革命</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三大</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改造</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包产到户</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120902" y="2096016"/>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graphicFrame>
        <p:nvGraphicFramePr>
          <p:cNvPr id="6" name="表格 5"/>
          <p:cNvGraphicFramePr>
            <a:graphicFrameLocks noGrp="1"/>
          </p:cNvGraphicFramePr>
          <p:nvPr>
            <p:extLst>
              <p:ext uri="{D42A27DB-BD31-4B8C-83A1-F6EECF244321}">
                <p14:modId xmlns:p14="http://schemas.microsoft.com/office/powerpoint/2010/main" val="2056138935"/>
              </p:ext>
            </p:extLst>
          </p:nvPr>
        </p:nvGraphicFramePr>
        <p:xfrm>
          <a:off x="370087" y="2657438"/>
          <a:ext cx="11422543" cy="3072384"/>
        </p:xfrm>
        <a:graphic>
          <a:graphicData uri="http://schemas.openxmlformats.org/drawingml/2006/table">
            <a:tbl>
              <a:tblPr firstRow="1" firstCol="1" bandRow="1"/>
              <a:tblGrid>
                <a:gridCol w="2284509">
                  <a:extLst>
                    <a:ext uri="{9D8B030D-6E8A-4147-A177-3AD203B41FA5}">
                      <a16:colId xmlns:a16="http://schemas.microsoft.com/office/drawing/2014/main" val="1310665893"/>
                    </a:ext>
                  </a:extLst>
                </a:gridCol>
                <a:gridCol w="3426763">
                  <a:extLst>
                    <a:ext uri="{9D8B030D-6E8A-4147-A177-3AD203B41FA5}">
                      <a16:colId xmlns:a16="http://schemas.microsoft.com/office/drawing/2014/main" val="1947069484"/>
                    </a:ext>
                  </a:extLst>
                </a:gridCol>
                <a:gridCol w="5711271">
                  <a:extLst>
                    <a:ext uri="{9D8B030D-6E8A-4147-A177-3AD203B41FA5}">
                      <a16:colId xmlns:a16="http://schemas.microsoft.com/office/drawing/2014/main" val="2277648946"/>
                    </a:ext>
                  </a:extLst>
                </a:gridCol>
              </a:tblGrid>
              <a:tr h="495240">
                <a:tc>
                  <a:txBody>
                    <a:bodyPr/>
                    <a:lstStyle/>
                    <a:p>
                      <a:pPr algn="ctr" hangingPunct="0">
                        <a:lnSpc>
                          <a:spcPct val="14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农业总产值</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亿元</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农村居民</a:t>
                      </a: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人均可</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支配收入</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元</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7460865"/>
                  </a:ext>
                </a:extLst>
              </a:tr>
              <a:tr h="501714">
                <a:tc>
                  <a:txBody>
                    <a:bodyPr/>
                    <a:lstStyle/>
                    <a:p>
                      <a:pPr algn="ctr"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1978</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397</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661871"/>
                  </a:ext>
                </a:extLst>
              </a:tr>
              <a:tr h="501714">
                <a:tc>
                  <a:txBody>
                    <a:bodyPr/>
                    <a:lstStyle/>
                    <a:p>
                      <a:pPr algn="ctr" hangingPunct="0">
                        <a:lnSpc>
                          <a:spcPct val="14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1990</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662.1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686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0776834"/>
                  </a:ext>
                </a:extLst>
              </a:tr>
              <a:tr h="501714">
                <a:tc>
                  <a:txBody>
                    <a:bodyPr/>
                    <a:lstStyle/>
                    <a:p>
                      <a:pPr algn="ctr"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915.8</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1009790"/>
                  </a:ext>
                </a:extLst>
              </a:tr>
              <a:tr h="501714">
                <a:tc>
                  <a:txBody>
                    <a:bodyPr/>
                    <a:lstStyle/>
                    <a:p>
                      <a:pPr algn="ctr"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137</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782.2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9974599"/>
                  </a:ext>
                </a:extLst>
              </a:tr>
              <a:tr h="501714">
                <a:tc>
                  <a:txBody>
                    <a:bodyPr/>
                    <a:lstStyle/>
                    <a:p>
                      <a:pPr algn="ctr" hangingPunct="0">
                        <a:lnSpc>
                          <a:spcPct val="14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2023</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158</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507.2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691</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1963120"/>
                  </a:ext>
                </a:extLst>
              </a:tr>
            </a:tbl>
          </a:graphicData>
        </a:graphic>
      </p:graphicFrame>
      <p:pic>
        <p:nvPicPr>
          <p:cNvPr id="7" name="图片 6"/>
          <p:cNvPicPr>
            <a:picLocks noChangeAspect="1"/>
          </p:cNvPicPr>
          <p:nvPr/>
        </p:nvPicPr>
        <p:blipFill>
          <a:blip r:embed="rId2"/>
          <a:stretch>
            <a:fillRect/>
          </a:stretch>
        </p:blipFill>
        <p:spPr>
          <a:xfrm>
            <a:off x="370087" y="764704"/>
            <a:ext cx="6229175" cy="773261"/>
          </a:xfrm>
          <a:prstGeom prst="rect">
            <a:avLst/>
          </a:prstGeom>
        </p:spPr>
      </p:pic>
    </p:spTree>
    <p:extLst>
      <p:ext uri="{BB962C8B-B14F-4D97-AF65-F5344CB8AC3E}">
        <p14:creationId xmlns:p14="http://schemas.microsoft.com/office/powerpoint/2010/main" val="291122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年代，某地农村流行歌谣</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联产到户赛良药，滑人懒病医治好，人添干劲地增产，干部欢喜社员笑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。歌谣体现了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联产到户</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的进步性在于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集体生产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理论创新</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增强活力</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土地私有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年代，家庭联产承包责任制的实施，不仅基本上解决了农民的温饱问题，而且把他们从旧体制下解放出来，形成了日益庞大的富余劳动力群体。为此我国</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建立现代企业制度</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加快国有企业改革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逐步开放沿海城市</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大力发展乡镇企业</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649974" y="1439152"/>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
        <p:nvSpPr>
          <p:cNvPr id="6" name="矩形 5"/>
          <p:cNvSpPr/>
          <p:nvPr/>
        </p:nvSpPr>
        <p:spPr>
          <a:xfrm>
            <a:off x="11253406" y="362744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301839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城市经济体制改革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年，某国有钢企销售收入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91.4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亿元，是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倍；实现利税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29.26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亿元，是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6.72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倍；实现利润</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亿元，是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倍。这主要得益于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创新技术广泛应用</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市场经济体制建立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城市化进程的加速</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城市经济体制改革</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983638" y="198884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258348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江西中考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下图是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年的国有企业留利</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政府留给国有企业的利润</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占比变化示意图。这一变化有利于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增强国有企业的活力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完善平均分配方式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确立社会主义公有制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建立计划经济体制</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57766" y="901560"/>
            <a:ext cx="1860510" cy="417772"/>
          </a:xfrm>
          <a:prstGeom prst="rect">
            <a:avLst/>
          </a:prstGeom>
        </p:spPr>
      </p:pic>
      <p:sp>
        <p:nvSpPr>
          <p:cNvPr id="5" name="矩形 4"/>
          <p:cNvSpPr/>
          <p:nvPr/>
        </p:nvSpPr>
        <p:spPr>
          <a:xfrm>
            <a:off x="7103318" y="1412776"/>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pic>
        <p:nvPicPr>
          <p:cNvPr id="6" name="lc20.jpg" descr="id:2147491081;FounderCES"/>
          <p:cNvPicPr/>
          <p:nvPr/>
        </p:nvPicPr>
        <p:blipFill>
          <a:blip r:embed="rId3"/>
          <a:stretch>
            <a:fillRect/>
          </a:stretch>
        </p:blipFill>
        <p:spPr>
          <a:xfrm>
            <a:off x="4511030" y="2348880"/>
            <a:ext cx="6127750" cy="2362200"/>
          </a:xfrm>
          <a:prstGeom prst="rect">
            <a:avLst/>
          </a:prstGeom>
        </p:spPr>
      </p:pic>
    </p:spTree>
    <p:extLst>
      <p:ext uri="{BB962C8B-B14F-4D97-AF65-F5344CB8AC3E}">
        <p14:creationId xmlns:p14="http://schemas.microsoft.com/office/powerpoint/2010/main" val="275476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社会主义市场经济体制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某位经济学家曾说过：</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如果说此前中国一直在隧道中探索，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年应该说人们终于看到了隧道口的光亮。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得出上述结论的历史依据是中国</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建立起社会主义基本制度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加快以城市为重点的经济体制改革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作出工作中心转移的决策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提出要建立社会主义市场经济体制</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471470" y="198884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94539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中共十八届三中全会指出：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经济体制改革是全面深化改革的重点，核心问题是处理好政府和市场的关系，使市场在资源配置中起决定性作用和更好发挥政府作用。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据此，在资源配置中政府应该</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努力发挥决定性的作用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实行单一的公有制经济</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用强制力量去驾驭市场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加强对市场的科学调控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511030" y="1980048"/>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56584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年全国农林牧渔业总产值和粮食产量的统计数据，其变化主要是由于家庭联产承包责任制的实行</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改变了农村土地所有制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延续了政社合一的管理体制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激发了农民的劳动热情</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继承了</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大锅饭</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的分配方式</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764704"/>
            <a:ext cx="6670456" cy="909166"/>
          </a:xfrm>
          <a:prstGeom prst="rect">
            <a:avLst/>
          </a:prstGeom>
        </p:spPr>
      </p:pic>
      <p:pic>
        <p:nvPicPr>
          <p:cNvPr id="4" name="图片 3"/>
          <p:cNvPicPr>
            <a:picLocks noChangeAspect="1"/>
          </p:cNvPicPr>
          <p:nvPr/>
        </p:nvPicPr>
        <p:blipFill>
          <a:blip r:embed="rId3"/>
          <a:stretch>
            <a:fillRect/>
          </a:stretch>
        </p:blipFill>
        <p:spPr>
          <a:xfrm>
            <a:off x="677022" y="1806432"/>
            <a:ext cx="2033216" cy="451425"/>
          </a:xfrm>
          <a:prstGeom prst="rect">
            <a:avLst/>
          </a:prstGeom>
        </p:spPr>
      </p:pic>
      <p:sp>
        <p:nvSpPr>
          <p:cNvPr id="6" name="矩形 5"/>
          <p:cNvSpPr/>
          <p:nvPr/>
        </p:nvSpPr>
        <p:spPr>
          <a:xfrm>
            <a:off x="7912990" y="2385720"/>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pic>
        <p:nvPicPr>
          <p:cNvPr id="7" name="bh23.jpg" descr="id:2147491109;FounderCES"/>
          <p:cNvPicPr/>
          <p:nvPr/>
        </p:nvPicPr>
        <p:blipFill>
          <a:blip r:embed="rId4"/>
          <a:stretch>
            <a:fillRect/>
          </a:stretch>
        </p:blipFill>
        <p:spPr>
          <a:xfrm>
            <a:off x="5159102" y="3284984"/>
            <a:ext cx="4536504" cy="2955033"/>
          </a:xfrm>
          <a:prstGeom prst="rect">
            <a:avLst/>
          </a:prstGeom>
        </p:spPr>
      </p:pic>
    </p:spTree>
    <p:extLst>
      <p:ext uri="{BB962C8B-B14F-4D97-AF65-F5344CB8AC3E}">
        <p14:creationId xmlns:p14="http://schemas.microsoft.com/office/powerpoint/2010/main" val="577537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下表是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年中国农业总产值平均增长率情况表。两次增长高峰出现的主要原因是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pP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经济体制</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的改革</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国家政策的调整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农业技术的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耕地面积的扩大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2258469012"/>
              </p:ext>
            </p:extLst>
          </p:nvPr>
        </p:nvGraphicFramePr>
        <p:xfrm>
          <a:off x="3862958" y="1920200"/>
          <a:ext cx="5053559" cy="4389120"/>
        </p:xfrm>
        <a:graphic>
          <a:graphicData uri="http://schemas.openxmlformats.org/drawingml/2006/table">
            <a:tbl>
              <a:tblPr firstRow="1" firstCol="1" bandRow="1"/>
              <a:tblGrid>
                <a:gridCol w="2393365">
                  <a:extLst>
                    <a:ext uri="{9D8B030D-6E8A-4147-A177-3AD203B41FA5}">
                      <a16:colId xmlns:a16="http://schemas.microsoft.com/office/drawing/2014/main" val="2139736779"/>
                    </a:ext>
                  </a:extLst>
                </a:gridCol>
                <a:gridCol w="2660194">
                  <a:extLst>
                    <a:ext uri="{9D8B030D-6E8A-4147-A177-3AD203B41FA5}">
                      <a16:colId xmlns:a16="http://schemas.microsoft.com/office/drawing/2014/main" val="1247960552"/>
                    </a:ext>
                  </a:extLst>
                </a:gridCol>
              </a:tblGrid>
              <a:tr h="0">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年均增长率</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9390378"/>
                  </a:ext>
                </a:extLst>
              </a:tr>
              <a:tr h="0">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1953</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1957</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5041206"/>
                  </a:ext>
                </a:extLst>
              </a:tr>
              <a:tr h="0">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1958</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1962</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4.3</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5846182"/>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1963</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1965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11.1</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9123302"/>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1966</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3.9</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8983573"/>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1971</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005656"/>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1976</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1980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5.1</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9798288"/>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1981</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1985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8.1</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7638490"/>
                  </a:ext>
                </a:extLst>
              </a:tr>
            </a:tbl>
          </a:graphicData>
        </a:graphic>
      </p:graphicFrame>
      <p:sp>
        <p:nvSpPr>
          <p:cNvPr id="7" name="矩形 6"/>
          <p:cNvSpPr/>
          <p:nvPr/>
        </p:nvSpPr>
        <p:spPr>
          <a:xfrm>
            <a:off x="1518339" y="1419583"/>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1152832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1087</TotalTime>
  <Words>982</Words>
  <Application>Microsoft Office PowerPoint</Application>
  <PresentationFormat>自定义</PresentationFormat>
  <Paragraphs>135</Paragraphs>
  <Slides>19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19</vt:i4>
      </vt:variant>
    </vt:vector>
  </HeadingPairs>
  <TitlesOfParts>
    <vt:vector size="27"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297</cp:revision>
  <dcterms:created xsi:type="dcterms:W3CDTF">2020-11-06T05:24:40Z</dcterms:created>
  <dcterms:modified xsi:type="dcterms:W3CDTF">2024-12-16T11:01:54Z</dcterms:modified>
</cp:coreProperties>
</file>